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_rels/presentation.xml.rels" ContentType="application/vnd.openxmlformats-package.relationships+xml"/>
  <Override PartName="/ppt/media/image26.jpeg" ContentType="image/jpeg"/>
  <Override PartName="/ppt/media/image25.jpeg" ContentType="image/jpeg"/>
  <Override PartName="/ppt/media/image9.jpeg" ContentType="image/jpeg"/>
  <Override PartName="/ppt/media/image24.jpeg" ContentType="image/jpeg"/>
  <Override PartName="/ppt/media/image8.jpeg" ContentType="image/jpeg"/>
  <Override PartName="/ppt/media/image23.jpeg" ContentType="image/jpeg"/>
  <Override PartName="/ppt/media/image7.jpeg" ContentType="image/jpeg"/>
  <Override PartName="/ppt/media/image10.jpeg" ContentType="image/jpeg"/>
  <Override PartName="/ppt/media/image17.gif" ContentType="image/gif"/>
  <Override PartName="/ppt/media/image6.jpeg" ContentType="image/jpeg"/>
  <Override PartName="/ppt/media/image22.jpeg" ContentType="image/jpeg"/>
  <Override PartName="/ppt/media/image5.jpeg" ContentType="image/jpeg"/>
  <Override PartName="/ppt/media/image21.jpeg" ContentType="image/jpeg"/>
  <Override PartName="/ppt/media/image2.jpeg" ContentType="image/jpeg"/>
  <Override PartName="/ppt/media/image4.jpeg" ContentType="image/jpeg"/>
  <Override PartName="/ppt/media/image19.jpeg" ContentType="image/jpeg"/>
  <Override PartName="/ppt/media/image20.jpeg" ContentType="image/jpeg"/>
  <Override PartName="/ppt/media/image3.jpeg" ContentType="image/jpeg"/>
  <Override PartName="/ppt/media/image18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.jpeg" ContentType="image/jpeg"/>
  <Override PartName="/ppt/media/image16.jpeg" ContentType="image/jpe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042560" y="2854440"/>
            <a:ext cx="764388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042560" y="4847040"/>
            <a:ext cx="764388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042560" y="28544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9360" y="28544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042560" y="48470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959360" y="48470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042560" y="2854440"/>
            <a:ext cx="2460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627000" y="2854440"/>
            <a:ext cx="2460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11440" y="2854440"/>
            <a:ext cx="2460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042560" y="4847040"/>
            <a:ext cx="2460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627000" y="4847040"/>
            <a:ext cx="2460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211440" y="4847040"/>
            <a:ext cx="2460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1042560" y="2854440"/>
            <a:ext cx="7643880" cy="3814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97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042560" y="2854440"/>
            <a:ext cx="7643880" cy="381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042560" y="2854440"/>
            <a:ext cx="3729960" cy="381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959360" y="2854440"/>
            <a:ext cx="3729960" cy="381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042560" y="2131920"/>
            <a:ext cx="7643880" cy="3011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97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042560" y="28544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959360" y="2854440"/>
            <a:ext cx="3729960" cy="381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1042560" y="48470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042560" y="2854440"/>
            <a:ext cx="7643880" cy="3814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97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042560" y="2854440"/>
            <a:ext cx="3729960" cy="381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959360" y="28544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959360" y="48470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042560" y="28544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959360" y="28544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042560" y="4847040"/>
            <a:ext cx="764388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042560" y="2854440"/>
            <a:ext cx="764388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042560" y="4847040"/>
            <a:ext cx="764388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042560" y="28544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959360" y="28544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042560" y="48470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959360" y="48470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042560" y="2854440"/>
            <a:ext cx="2460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627000" y="2854440"/>
            <a:ext cx="2460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11440" y="2854440"/>
            <a:ext cx="2460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042560" y="4847040"/>
            <a:ext cx="2460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627000" y="4847040"/>
            <a:ext cx="2460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211440" y="4847040"/>
            <a:ext cx="2460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042560" y="2854440"/>
            <a:ext cx="7643880" cy="381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42560" y="2854440"/>
            <a:ext cx="3729960" cy="381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959360" y="2854440"/>
            <a:ext cx="3729960" cy="381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042560" y="2131920"/>
            <a:ext cx="7643880" cy="3011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97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42560" y="28544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959360" y="2854440"/>
            <a:ext cx="3729960" cy="381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042560" y="48470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42560" y="2854440"/>
            <a:ext cx="3729960" cy="381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959360" y="28544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959360" y="48470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042560" y="28544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959360" y="2854440"/>
            <a:ext cx="372996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042560" y="4847040"/>
            <a:ext cx="7643880" cy="18194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042560" y="2131920"/>
            <a:ext cx="7643880" cy="6494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en-US" sz="3600" spc="-1" strike="noStrike">
                <a:solidFill>
                  <a:srgbClr val="800000"/>
                </a:solidFill>
                <a:latin typeface="Arial"/>
              </a:rPr>
              <a:t>Click to edit the title text format</a:t>
            </a:r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042560" y="2854440"/>
            <a:ext cx="7643880" cy="381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2680" indent="-285480">
              <a:spcBef>
                <a:spcPts val="697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69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697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697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697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697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4360" y="4076280"/>
            <a:ext cx="7772400" cy="11098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1" lang="en-US" sz="4000" spc="-1" strike="noStrike">
                <a:solidFill>
                  <a:srgbClr val="800000"/>
                </a:solidFill>
                <a:latin typeface="Arial"/>
              </a:rPr>
              <a:t>Click to edit the title text format</a:t>
            </a:r>
            <a:endParaRPr b="1" lang="en-US" sz="40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697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457200" algn="ctr">
              <a:spcBef>
                <a:spcPts val="598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1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914400" algn="ctr">
              <a:spcBef>
                <a:spcPts val="5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371600" algn="ctr">
              <a:spcBef>
                <a:spcPts val="4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1828800" algn="ctr">
              <a:spcBef>
                <a:spcPts val="4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1828800" algn="ctr">
              <a:spcBef>
                <a:spcPts val="4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1828800" algn="ctr">
              <a:spcBef>
                <a:spcPts val="4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gif"/><Relationship Id="rId5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684360" y="3716280"/>
            <a:ext cx="7772400" cy="147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cc0000"/>
                </a:solidFill>
                <a:latin typeface="Georgia"/>
              </a:rPr>
              <a:t>Кризис подросткового возраста</a:t>
            </a:r>
            <a:endParaRPr b="1" lang="en-US" sz="4000" spc="-1" strike="noStrike">
              <a:solidFill>
                <a:srgbClr val="8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1042920" y="115920"/>
            <a:ext cx="6877080" cy="553716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179280" y="5229360"/>
            <a:ext cx="8785440" cy="155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998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Georgia"/>
              </a:rPr>
              <a:t>Потребность в близких отношениях и внимании окружающих, группирование со сверстниками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179280" y="189000"/>
            <a:ext cx="5715000" cy="380988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5796000" y="333360"/>
            <a:ext cx="3348000" cy="204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998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Georgia"/>
              </a:rPr>
              <a:t>Повышенный интерес к собственной внешности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2"/>
          <a:stretch/>
        </p:blipFill>
        <p:spPr>
          <a:xfrm>
            <a:off x="6012000" y="2781360"/>
            <a:ext cx="2950920" cy="393372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1332000" y="4724280"/>
            <a:ext cx="4535280" cy="204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998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Georgia"/>
              </a:rPr>
              <a:t>Повышенный интерес к сексу и взаимоотношению полов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4384800" cy="458136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2"/>
          <a:stretch/>
        </p:blipFill>
        <p:spPr>
          <a:xfrm>
            <a:off x="4427640" y="115920"/>
            <a:ext cx="4608360" cy="345600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3"/>
          <a:stretch/>
        </p:blipFill>
        <p:spPr>
          <a:xfrm>
            <a:off x="4427640" y="3645000"/>
            <a:ext cx="2154240" cy="3097080"/>
          </a:xfrm>
          <a:prstGeom prst="rect">
            <a:avLst/>
          </a:prstGeom>
          <a:ln>
            <a:noFill/>
          </a:ln>
        </p:spPr>
      </p:pic>
      <p:pic>
        <p:nvPicPr>
          <p:cNvPr id="106" name="" descr=""/>
          <p:cNvPicPr/>
          <p:nvPr/>
        </p:nvPicPr>
        <p:blipFill>
          <a:blip r:embed="rId4"/>
          <a:stretch/>
        </p:blipFill>
        <p:spPr>
          <a:xfrm>
            <a:off x="6648480" y="3645000"/>
            <a:ext cx="2365200" cy="311472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179280" y="4724280"/>
            <a:ext cx="4032360" cy="119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2248"/>
              </a:spcBef>
            </a:pPr>
            <a:r>
              <a:rPr b="1" lang="en-US" sz="3600" spc="-1" strike="noStrike">
                <a:solidFill>
                  <a:srgbClr val="000000"/>
                </a:solidFill>
                <a:latin typeface="Georgia"/>
              </a:rPr>
              <a:t>Стремление не быть «как все»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042560" y="2131920"/>
            <a:ext cx="7643880" cy="64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spAutoFit/>
          </a:bodyPr>
          <a:p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1042560" y="2854440"/>
            <a:ext cx="7643880" cy="381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324000" y="259920"/>
            <a:ext cx="8496000" cy="576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cc0000"/>
                </a:solidFill>
                <a:latin typeface="Georgia"/>
              </a:rPr>
              <a:t>Как вести себя родителям?</a:t>
            </a:r>
            <a:endParaRPr b="0" lang="en-US" sz="4400" spc="-1" strike="noStrike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1332000" y="981000"/>
            <a:ext cx="6121440" cy="434016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324000" y="5516640"/>
            <a:ext cx="8496000" cy="131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247"/>
              </a:spcBef>
            </a:pPr>
            <a:r>
              <a:rPr b="1" lang="en-US" sz="2000" spc="-1" strike="noStrike">
                <a:solidFill>
                  <a:srgbClr val="000000"/>
                </a:solidFill>
                <a:latin typeface="Georgia"/>
              </a:rPr>
              <a:t>Во-первых,</a:t>
            </a:r>
            <a:r>
              <a:rPr b="0" lang="en-US" sz="2000" spc="-1" strike="noStrike">
                <a:solidFill>
                  <a:srgbClr val="000000"/>
                </a:solidFill>
                <a:latin typeface="Georgia"/>
              </a:rPr>
              <a:t> необходимо внимательно относиться к возрастному развитию своего ребенка, чтобы не пропустить первые, еще смазанные и неотчетливые признаки наступления </a:t>
            </a:r>
            <a:r>
              <a:rPr b="0" i="1" lang="en-US" sz="2000" spc="-1" strike="noStrike">
                <a:solidFill>
                  <a:srgbClr val="000000"/>
                </a:solidFill>
                <a:latin typeface="Georgia"/>
              </a:rPr>
              <a:t>подросткового возраста.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179280" y="189000"/>
            <a:ext cx="4680000" cy="648180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5148360" y="333360"/>
            <a:ext cx="3671640" cy="350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Georgia"/>
              </a:rPr>
              <a:t>Во-вторых</a:t>
            </a:r>
            <a:r>
              <a:rPr b="0" lang="en-US" sz="2800" spc="-1" strike="noStrike">
                <a:solidFill>
                  <a:srgbClr val="000000"/>
                </a:solidFill>
                <a:latin typeface="Georgia"/>
              </a:rPr>
              <a:t>, отнеситесь серьезно ко всем декларациям вашего подростка, какими бы глупыми и незрелыми они вам ни казались.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2987640" y="404640"/>
            <a:ext cx="5988240" cy="612000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250920" y="692280"/>
            <a:ext cx="2376360" cy="265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Georgia"/>
              </a:rPr>
              <a:t>В-третьих,  </a:t>
            </a:r>
            <a:r>
              <a:rPr b="0" lang="en-US" sz="2400" spc="-1" strike="noStrike">
                <a:solidFill>
                  <a:srgbClr val="000000"/>
                </a:solidFill>
                <a:latin typeface="Georgia"/>
              </a:rPr>
              <a:t>прекрасно, если вы сами и вовремя перережете «связь-резинку»</a:t>
            </a:r>
            <a:r>
              <a:rPr b="1" lang="en-US" sz="2400" spc="-1" strike="noStrike">
                <a:solidFill>
                  <a:srgbClr val="000000"/>
                </a:solidFill>
                <a:latin typeface="Georgia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179280" y="189000"/>
            <a:ext cx="5832720" cy="571500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6156360" y="404640"/>
            <a:ext cx="2736720" cy="265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Georgia"/>
              </a:rPr>
              <a:t>В-четвертых,</a:t>
            </a:r>
            <a:r>
              <a:rPr b="0" lang="en-US" sz="2400" spc="-1" strike="noStrike">
                <a:solidFill>
                  <a:srgbClr val="000000"/>
                </a:solidFill>
                <a:latin typeface="Georgia"/>
              </a:rPr>
              <a:t> обязательно сами делайте то, чего вы хотите добиться от своего сына (или дочки).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684360" y="115920"/>
            <a:ext cx="7416720" cy="571644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250920" y="5589720"/>
            <a:ext cx="8713800" cy="119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Georgia"/>
              </a:rPr>
              <a:t>В-пятых,</a:t>
            </a:r>
            <a:r>
              <a:rPr b="0" lang="en-US" sz="2400" spc="-1" strike="noStrike">
                <a:solidFill>
                  <a:srgbClr val="000000"/>
                </a:solidFill>
                <a:latin typeface="Georgia"/>
              </a:rPr>
              <a:t> постарайтесь обнаружить и исправить те ошибки в воспитании, которые вы допускали на предыдущих этапах.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900000" y="189000"/>
            <a:ext cx="7056720" cy="460692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324000" y="5013360"/>
            <a:ext cx="856908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Georgia"/>
              </a:rPr>
              <a:t>Подростку необходима совместная деятельность со взрослыми.</a:t>
            </a:r>
            <a:r>
              <a:rPr b="0" lang="en-US" sz="2400" spc="-1" strike="noStrike">
                <a:solidFill>
                  <a:srgbClr val="000000"/>
                </a:solidFill>
                <a:latin typeface="Georgia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3568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1619280" y="5229360"/>
            <a:ext cx="7345440" cy="119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2248"/>
              </a:spcBef>
            </a:pPr>
            <a:r>
              <a:rPr b="1" lang="en-US" sz="3600" spc="-1" strike="noStrike">
                <a:solidFill>
                  <a:srgbClr val="0000ff"/>
                </a:solidFill>
                <a:latin typeface="Georgia"/>
              </a:rPr>
              <a:t>«переходный», «трудный», «критический»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2050920" y="189000"/>
            <a:ext cx="4608720" cy="5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998"/>
              </a:spcBef>
            </a:pPr>
            <a:r>
              <a:rPr b="1" lang="en-US" sz="3200" spc="-1" strike="noStrike">
                <a:solidFill>
                  <a:srgbClr val="cc0000"/>
                </a:solidFill>
                <a:latin typeface="Georgia"/>
              </a:rPr>
              <a:t>10-11; 14-15 лет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971640" y="2492280"/>
            <a:ext cx="7488000" cy="253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4997"/>
              </a:spcBef>
            </a:pPr>
            <a:r>
              <a:rPr b="1" lang="en-US" sz="8000" spc="-1" strike="noStrike">
                <a:solidFill>
                  <a:srgbClr val="cc0000"/>
                </a:solidFill>
                <a:latin typeface="Georgia"/>
              </a:rPr>
              <a:t>Спасибо за внимание!</a:t>
            </a:r>
            <a:endParaRPr b="0" lang="en-US" sz="8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178920" y="189000"/>
            <a:ext cx="8713800" cy="648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 algn="ctr">
              <a:lnSpc>
                <a:spcPct val="90000"/>
              </a:lnSpc>
              <a:spcBef>
                <a:spcPts val="598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Georgia"/>
              </a:rPr>
              <a:t>«Не опекайте меня, не ходите за мной, не связывайте каждый мой шаг, не свивайте меня пеленками присмотра и недоверия, не напоминайте и словом о моей колыбели. Я самостоятельный человек. Я не хочу, чтобы меня вели за руку. Передо мной высокая гора. Это цель моей жизни. Я вижу ее, думаю о ней, хочу достичь ее, но взойти на эту вершину хочу самостоятельно. Я уже поднимаюсь, делаю первые шаги. И чем выше ступает моя нога, тем более широкий горизонт открывается мне, тем больше я вижу людей, тем больше познаю их, тем больше людей видят меня. От величин и безграничности того, что мне открывается, делается страшно. Мне необходима поддержка старшего друга. Я достигну своей вершины, если буду опираться на плечо сильного и мудрого человека. Но мне стыдно и боязно сказать об этом. Мне хочется, чтобы все считали, что я самостоятельно, своими силами доберусь до вершины». </a:t>
            </a:r>
            <a:br/>
            <a:br/>
            <a:r>
              <a:rPr b="0" lang="en-US" sz="2400" spc="-1" strike="noStrike">
                <a:solidFill>
                  <a:srgbClr val="000000"/>
                </a:solidFill>
                <a:latin typeface="Georgia"/>
              </a:rPr>
              <a:t>В.А.Сухомлинский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08000" y="333000"/>
            <a:ext cx="9036000" cy="64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cc0000"/>
                </a:solidFill>
                <a:latin typeface="Georgia"/>
              </a:rPr>
              <a:t>Физиологические основы кризиса</a:t>
            </a:r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250560" y="1125000"/>
            <a:ext cx="8713800" cy="554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ff6600"/>
              </a:buClr>
              <a:buFont typeface="Wingdings" charset="2"/>
              <a:buChar char=""/>
            </a:pPr>
            <a:r>
              <a:rPr b="1" lang="en-US" sz="3200" spc="-1" strike="noStrike">
                <a:solidFill>
                  <a:srgbClr val="000000"/>
                </a:solidFill>
                <a:latin typeface="Georgia"/>
              </a:rPr>
              <a:t>Резкое увеличение роста и веса;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ff6600"/>
              </a:buClr>
              <a:buFont typeface="Wingdings" charset="2"/>
              <a:buChar char=""/>
            </a:pPr>
            <a:r>
              <a:rPr b="1" lang="en-US" sz="3200" spc="-1" strike="noStrike">
                <a:solidFill>
                  <a:srgbClr val="000000"/>
                </a:solidFill>
                <a:latin typeface="Georgia"/>
              </a:rPr>
              <a:t>Начало полового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Georgia"/>
              </a:rPr>
              <a:t>созревания;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4932360" y="1700280"/>
            <a:ext cx="4019400" cy="496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250920" y="260280"/>
            <a:ext cx="8642160" cy="640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ff6600"/>
              </a:buClr>
              <a:buFont typeface="Wingdings" charset="2"/>
              <a:buChar char=""/>
            </a:pPr>
            <a:r>
              <a:rPr b="1" lang="en-US" sz="3200" spc="-1" strike="noStrike">
                <a:solidFill>
                  <a:srgbClr val="000000"/>
                </a:solidFill>
                <a:latin typeface="Georgia"/>
              </a:rPr>
              <a:t>Бурное протекание и смена эмоций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611280" y="836640"/>
            <a:ext cx="8064360" cy="5898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250560" y="259920"/>
            <a:ext cx="8713800" cy="64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cc0000"/>
                </a:solidFill>
                <a:latin typeface="Georgia"/>
              </a:rPr>
              <a:t>Психологические основы кризиса</a:t>
            </a:r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179280" y="1052280"/>
            <a:ext cx="8785440" cy="5616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ff6600"/>
              </a:buClr>
              <a:buFont typeface="Wingdings" charset="2"/>
              <a:buChar char=""/>
            </a:pPr>
            <a:r>
              <a:rPr b="1" lang="en-US" sz="3200" spc="-1" strike="noStrike">
                <a:solidFill>
                  <a:srgbClr val="000000"/>
                </a:solidFill>
                <a:latin typeface="Georgia"/>
              </a:rPr>
              <a:t>Проявление интереса к своему внутреннему миру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4356000" y="2060640"/>
            <a:ext cx="4637160" cy="4637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250920" y="333360"/>
            <a:ext cx="8642160" cy="57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cc0000"/>
                </a:solidFill>
                <a:latin typeface="Georgia"/>
              </a:rPr>
              <a:t>Кризис независимости</a:t>
            </a:r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3635280" y="1125000"/>
            <a:ext cx="5329440" cy="554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>
              <a:lnSpc>
                <a:spcPct val="100000"/>
              </a:lnSpc>
              <a:spcBef>
                <a:spcPts val="697"/>
              </a:spcBef>
              <a:buClr>
                <a:srgbClr val="ff0000"/>
              </a:buClr>
              <a:buFont typeface="Wingdings" charset="2"/>
              <a:buChar char=""/>
            </a:pPr>
            <a:r>
              <a:rPr b="0" lang="en-US" sz="2800" spc="-1" strike="noStrike">
                <a:solidFill>
                  <a:srgbClr val="000000"/>
                </a:solidFill>
                <a:latin typeface="Georgia"/>
              </a:rPr>
              <a:t>строптивость,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697"/>
              </a:spcBef>
              <a:buClr>
                <a:srgbClr val="ff0000"/>
              </a:buClr>
              <a:buFont typeface="Wingdings" charset="2"/>
              <a:buChar char=""/>
            </a:pPr>
            <a:r>
              <a:rPr b="0" lang="en-US" sz="2800" spc="-1" strike="noStrike">
                <a:solidFill>
                  <a:srgbClr val="000000"/>
                </a:solidFill>
                <a:latin typeface="Georgia"/>
              </a:rPr>
              <a:t>упрямство,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697"/>
              </a:spcBef>
              <a:buClr>
                <a:srgbClr val="ff0000"/>
              </a:buClr>
              <a:buFont typeface="Wingdings" charset="2"/>
              <a:buChar char=""/>
            </a:pPr>
            <a:r>
              <a:rPr b="0" lang="en-US" sz="2800" spc="-1" strike="noStrike">
                <a:solidFill>
                  <a:srgbClr val="000000"/>
                </a:solidFill>
                <a:latin typeface="Georgia"/>
              </a:rPr>
              <a:t>негативизм,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697"/>
              </a:spcBef>
              <a:buClr>
                <a:srgbClr val="ff0000"/>
              </a:buClr>
              <a:buFont typeface="Wingdings" charset="2"/>
              <a:buChar char=""/>
            </a:pPr>
            <a:r>
              <a:rPr b="0" lang="en-US" sz="2800" spc="-1" strike="noStrike">
                <a:solidFill>
                  <a:srgbClr val="000000"/>
                </a:solidFill>
                <a:latin typeface="Georgia"/>
              </a:rPr>
              <a:t>своеволие,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697"/>
              </a:spcBef>
              <a:buClr>
                <a:srgbClr val="ff0000"/>
              </a:buClr>
              <a:buFont typeface="Wingdings" charset="2"/>
              <a:buChar char=""/>
            </a:pPr>
            <a:r>
              <a:rPr b="0" lang="en-US" sz="2800" spc="-1" strike="noStrike">
                <a:solidFill>
                  <a:srgbClr val="000000"/>
                </a:solidFill>
                <a:latin typeface="Georgia"/>
              </a:rPr>
              <a:t>обесценивание взрослых, отрицательное отношение к их требованиям, ранее выполнявшимся,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697"/>
              </a:spcBef>
              <a:buClr>
                <a:srgbClr val="ff0000"/>
              </a:buClr>
              <a:buFont typeface="Wingdings" charset="2"/>
              <a:buChar char=""/>
            </a:pPr>
            <a:r>
              <a:rPr b="0" lang="en-US" sz="2800" spc="-1" strike="noStrike">
                <a:solidFill>
                  <a:srgbClr val="000000"/>
                </a:solidFill>
                <a:latin typeface="Georgia"/>
              </a:rPr>
              <a:t>протест-бунт,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697"/>
              </a:spcBef>
              <a:buClr>
                <a:srgbClr val="ff0000"/>
              </a:buClr>
              <a:buFont typeface="Wingdings" charset="2"/>
              <a:buChar char=""/>
            </a:pPr>
            <a:r>
              <a:rPr b="0" lang="en-US" sz="2800" spc="-1" strike="noStrike">
                <a:solidFill>
                  <a:srgbClr val="000000"/>
                </a:solidFill>
                <a:latin typeface="Georgia"/>
              </a:rPr>
              <a:t>ревность к собственности.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179280" y="1052640"/>
            <a:ext cx="3297240" cy="496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178920" y="259920"/>
            <a:ext cx="8713800" cy="576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cc0000"/>
                </a:solidFill>
                <a:latin typeface="Georgia"/>
              </a:rPr>
              <a:t>Кризис зависимости</a:t>
            </a:r>
            <a:endParaRPr b="0" lang="en-US" sz="3600" spc="-1" strike="noStrike">
              <a:solidFill>
                <a:srgbClr val="800000"/>
              </a:solidFill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250560" y="981000"/>
            <a:ext cx="4321080" cy="568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ff0000"/>
              </a:buClr>
              <a:buFont typeface="Wingdings" charset="2"/>
              <a:buChar char=""/>
            </a:pPr>
            <a:r>
              <a:rPr b="0" lang="en-US" sz="2400" spc="-1" strike="noStrike">
                <a:solidFill>
                  <a:srgbClr val="000000"/>
                </a:solidFill>
                <a:latin typeface="Georgia"/>
              </a:rPr>
              <a:t>чрезмерное послушание;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ff0000"/>
              </a:buClr>
              <a:buFont typeface="Wingdings" charset="2"/>
              <a:buChar char=""/>
            </a:pPr>
            <a:r>
              <a:rPr b="0" lang="en-US" sz="2400" spc="-1" strike="noStrike">
                <a:solidFill>
                  <a:srgbClr val="000000"/>
                </a:solidFill>
                <a:latin typeface="Georgia"/>
              </a:rPr>
              <a:t>возврат к детским интересам и формам поведения;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ff0000"/>
              </a:buClr>
              <a:buFont typeface="Wingdings" charset="2"/>
              <a:buChar char=""/>
            </a:pPr>
            <a:r>
              <a:rPr b="0" lang="en-US" sz="2400" spc="-1" strike="noStrike">
                <a:solidFill>
                  <a:srgbClr val="000000"/>
                </a:solidFill>
                <a:latin typeface="Georgia"/>
              </a:rPr>
              <a:t>зависимость от взрослых;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ff0000"/>
              </a:buClr>
              <a:buFont typeface="Wingdings" charset="2"/>
              <a:buChar char=""/>
            </a:pPr>
            <a:r>
              <a:rPr b="0" lang="en-US" sz="2400" spc="-1" strike="noStrike">
                <a:solidFill>
                  <a:srgbClr val="000000"/>
                </a:solidFill>
                <a:latin typeface="Georgia"/>
              </a:rPr>
              <a:t>несамостоятельность;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ff0000"/>
              </a:buClr>
              <a:buFont typeface="Wingdings" charset="2"/>
              <a:buChar char=""/>
            </a:pPr>
            <a:r>
              <a:rPr b="0" lang="en-US" sz="2400" spc="-1" strike="noStrike">
                <a:solidFill>
                  <a:srgbClr val="000000"/>
                </a:solidFill>
                <a:latin typeface="Georgia"/>
              </a:rPr>
              <a:t>инфантильность в суждениях и поступках;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ff0000"/>
              </a:buClr>
              <a:buFont typeface="Wingdings" charset="2"/>
              <a:buChar char=""/>
            </a:pPr>
            <a:r>
              <a:rPr b="0" lang="en-US" sz="2400" spc="-1" strike="noStrike">
                <a:solidFill>
                  <a:srgbClr val="000000"/>
                </a:solidFill>
                <a:latin typeface="Georgia"/>
              </a:rPr>
              <a:t>подчинение мнению большинства;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buClr>
                <a:srgbClr val="ff0000"/>
              </a:buClr>
              <a:buFont typeface="Wingdings" charset="2"/>
              <a:buChar char=""/>
            </a:pPr>
            <a:r>
              <a:rPr b="0" lang="en-US" sz="2400" spc="-1" strike="noStrike">
                <a:solidFill>
                  <a:srgbClr val="000000"/>
                </a:solidFill>
                <a:latin typeface="Georgia"/>
              </a:rPr>
              <a:t>стремление быть «как все».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4788000" y="1052640"/>
            <a:ext cx="4197240" cy="525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250560" y="260280"/>
            <a:ext cx="8713800" cy="6408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ff6600"/>
              </a:buClr>
              <a:buFont typeface="Wingdings" charset="2"/>
              <a:buChar char=""/>
            </a:pPr>
            <a:r>
              <a:rPr b="1" lang="en-US" sz="3200" spc="-1" strike="noStrike">
                <a:solidFill>
                  <a:srgbClr val="000000"/>
                </a:solidFill>
                <a:latin typeface="Georgia"/>
              </a:rPr>
              <a:t>Бурное развитие критического мышления,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Georgia"/>
              </a:rPr>
              <a:t>склонность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Georgia"/>
              </a:rPr>
              <a:t>к рефлексии,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Georgia"/>
              </a:rPr>
              <a:t>формирование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</a:pPr>
            <a:r>
              <a:rPr b="1" lang="en-US" sz="3200" spc="-1" strike="noStrike">
                <a:solidFill>
                  <a:srgbClr val="000000"/>
                </a:solidFill>
                <a:latin typeface="Georgia"/>
              </a:rPr>
              <a:t>самоанализа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3924360" y="1052640"/>
            <a:ext cx="4103640" cy="5689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2008-07-11T00:20:54Z</dcterms:created>
  <dc:creator>DSasd</dc:creator>
  <dc:description/>
  <dc:language>en-US</dc:language>
  <cp:lastModifiedBy>Майоровы</cp:lastModifiedBy>
  <dcterms:modified xsi:type="dcterms:W3CDTF">2009-07-04T15:00:56Z</dcterms:modified>
  <cp:revision>4</cp:revision>
  <dc:subject/>
  <dc:title>Слайд 1</dc:title>
</cp:coreProperties>
</file>